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Lustria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ustri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panoPhotoInset.png"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i="0" lang="sr-Cyrl-RS" sz="8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i="0" lang="sr-Cyrl-RS" sz="8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4" name="Google Shape;104;p15"/>
          <p:cNvSpPr txBox="1"/>
          <p:nvPr>
            <p:ph idx="3" type="body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4" type="body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5" type="body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6" type="body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3colPhotoInset.png" id="112" name="Google Shape;1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3" name="Google Shape;1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4" name="Google Shape;11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7" name="Google Shape;117;p16"/>
          <p:cNvSpPr/>
          <p:nvPr>
            <p:ph idx="2" type="pic"/>
          </p:nvPr>
        </p:nvSpPr>
        <p:spPr>
          <a:xfrm>
            <a:off x="1018102" y="1938918"/>
            <a:ext cx="3092368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18" name="Google Shape;118;p16"/>
          <p:cNvSpPr txBox="1"/>
          <p:nvPr>
            <p:ph idx="3" type="body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9" name="Google Shape;119;p16"/>
          <p:cNvSpPr txBox="1"/>
          <p:nvPr>
            <p:ph idx="4" type="body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0" name="Google Shape;120;p16"/>
          <p:cNvSpPr/>
          <p:nvPr>
            <p:ph idx="5" type="pic"/>
          </p:nvPr>
        </p:nvSpPr>
        <p:spPr>
          <a:xfrm>
            <a:off x="4545743" y="1939094"/>
            <a:ext cx="3092368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1" name="Google Shape;121;p16"/>
          <p:cNvSpPr txBox="1"/>
          <p:nvPr>
            <p:ph idx="6" type="body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2" name="Google Shape;122;p16"/>
          <p:cNvSpPr txBox="1"/>
          <p:nvPr>
            <p:ph idx="7" type="body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3" name="Google Shape;123;p16"/>
          <p:cNvSpPr/>
          <p:nvPr>
            <p:ph idx="8" type="pic"/>
          </p:nvPr>
        </p:nvSpPr>
        <p:spPr>
          <a:xfrm>
            <a:off x="8075698" y="1934432"/>
            <a:ext cx="3092368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4" name="Google Shape;124;p16"/>
          <p:cNvSpPr txBox="1"/>
          <p:nvPr>
            <p:ph idx="9" type="body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5" name="Google Shape;125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 rot="5400000">
            <a:off x="4061301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compPhotoInset.png"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compPhotoInset.png"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vertPhotoInset.png" id="64" name="Google Shape;6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0861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b="0" i="0" sz="18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9971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908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908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231913" y="278294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РЕЛИГИЈЕ И ЦИВИЛИЗАЦИЈЕ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 b="22653" l="20191" r="20616" t="18036"/>
          <a:stretch/>
        </p:blipFill>
        <p:spPr>
          <a:xfrm>
            <a:off x="0" y="1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 rotWithShape="1">
          <a:blip r:embed="rId4">
            <a:alphaModFix/>
          </a:blip>
          <a:srcRect b="23268" l="19731" r="21192" t="19472"/>
          <a:stretch/>
        </p:blipFill>
        <p:spPr>
          <a:xfrm>
            <a:off x="5988147" y="3615396"/>
            <a:ext cx="6199164" cy="324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5">
            <a:alphaModFix/>
          </a:blip>
          <a:srcRect b="30862" l="20193" r="20845" t="18446"/>
          <a:stretch/>
        </p:blipFill>
        <p:spPr>
          <a:xfrm>
            <a:off x="5988147" y="24617"/>
            <a:ext cx="6203853" cy="359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 rotWithShape="1">
          <a:blip r:embed="rId6">
            <a:alphaModFix/>
          </a:blip>
          <a:srcRect b="15675" l="33460" r="18654" t="22346"/>
          <a:stretch/>
        </p:blipFill>
        <p:spPr>
          <a:xfrm>
            <a:off x="0" y="3429000"/>
            <a:ext cx="598345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 b="21833" l="19846" r="21076" t="18240"/>
          <a:stretch/>
        </p:blipFill>
        <p:spPr>
          <a:xfrm>
            <a:off x="5992837" y="0"/>
            <a:ext cx="6199163" cy="361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4">
            <a:alphaModFix/>
          </a:blip>
          <a:srcRect b="23064" l="20192" r="21885" t="18241"/>
          <a:stretch/>
        </p:blipFill>
        <p:spPr>
          <a:xfrm>
            <a:off x="4689" y="3615396"/>
            <a:ext cx="5988148" cy="324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5">
            <a:alphaModFix/>
          </a:blip>
          <a:srcRect b="23268" l="20077" r="20961" t="18652"/>
          <a:stretch/>
        </p:blipFill>
        <p:spPr>
          <a:xfrm>
            <a:off x="1" y="0"/>
            <a:ext cx="5983458" cy="361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6">
            <a:alphaModFix/>
          </a:blip>
          <a:srcRect b="23064" l="20078" r="21769" t="18652"/>
          <a:stretch/>
        </p:blipFill>
        <p:spPr>
          <a:xfrm>
            <a:off x="5992837" y="3615395"/>
            <a:ext cx="6194474" cy="3242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b="22242" l="20308" r="21075" t="18652"/>
          <a:stretch/>
        </p:blipFill>
        <p:spPr>
          <a:xfrm>
            <a:off x="0" y="0"/>
            <a:ext cx="71182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8252" y="38686"/>
            <a:ext cx="5073748" cy="681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/>
        </p:nvSpPr>
        <p:spPr>
          <a:xfrm>
            <a:off x="231913" y="278294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Можеш предложити теме које те занимају.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231913" y="1508255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800"/>
              <a:buFont typeface="Times New Roman"/>
              <a:buNone/>
            </a:pPr>
            <a:r>
              <a:rPr b="1" i="0" lang="sr-Cyrl-RS" sz="48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Наставник је ту да те усмери у раду. </a:t>
            </a:r>
            <a:endParaRPr b="1" i="0" sz="48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231913" y="2738217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Упознајеш нове методе истраживања.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231913" y="4045949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Стичеш нова знања и вештине. 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231913" y="5420141"/>
            <a:ext cx="11728174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Истражујеш у пару/групи и самостално. 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185034" y="2955235"/>
            <a:ext cx="11821932" cy="954107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Изборни програм </a:t>
            </a:r>
            <a:r>
              <a:rPr b="1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Религије и цивилизације </a:t>
            </a: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изучава се две године, у трећем и четвртом разреду, са фондом од 2 часа недељно.  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5856" l="0" r="0" t="0"/>
          <a:stretch/>
        </p:blipFill>
        <p:spPr>
          <a:xfrm>
            <a:off x="185033" y="141702"/>
            <a:ext cx="11821931" cy="26677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51837"/>
          <a:stretch/>
        </p:blipFill>
        <p:spPr>
          <a:xfrm>
            <a:off x="185033" y="4094992"/>
            <a:ext cx="11821931" cy="2667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185034" y="241972"/>
            <a:ext cx="11821932" cy="954107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Имаш могућност за додатна истраживања религијских и цивилизацијских питања у времену и просторном оквиру. 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27343" l="0" r="0" t="0"/>
          <a:stretch/>
        </p:blipFill>
        <p:spPr>
          <a:xfrm>
            <a:off x="185034" y="1348287"/>
            <a:ext cx="11821932" cy="366103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85034" y="5231033"/>
            <a:ext cx="11821932" cy="1384995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Шта је оно што те занима из области религије и цивилизације,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ниси имао времена да истражиш кроз наставни програм обавезних предмета? Ово је место да пронађеш одговоре на та питања!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185034" y="241972"/>
            <a:ext cx="11821932" cy="3108543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Истражујемо: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Питање простора у митологији, религији, архитектури и уметности;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Питање религијских схватања светова;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Религијска веровања и верске објекте;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Питање фанатизма и идеологија;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Положај појединца и/или група у друштву.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034" y="3429000"/>
            <a:ext cx="5910966" cy="3211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li anđeo - Paralaksa"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8764" y="3429000"/>
            <a:ext cx="5818201" cy="321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198783" y="238539"/>
            <a:ext cx="11781182" cy="2246769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Шта су наши циљеви?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Истраживање феномена религије и цивилизације;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Разумевање сопственог идентитета;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⮚"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Уважавање идентитета других и другачијих. </a:t>
            </a:r>
            <a:endParaRPr/>
          </a:p>
        </p:txBody>
      </p:sp>
      <p:pic>
        <p:nvPicPr>
          <p:cNvPr descr="https://webtribune.rs/wp-content/uploads/2021/09/atlantida.jpg" id="171" name="Google Shape;171;p23"/>
          <p:cNvPicPr preferRelativeResize="0"/>
          <p:nvPr/>
        </p:nvPicPr>
        <p:blipFill rotWithShape="1">
          <a:blip r:embed="rId3">
            <a:alphaModFix/>
          </a:blip>
          <a:srcRect b="8397" l="0" r="0" t="13287"/>
          <a:stretch/>
        </p:blipFill>
        <p:spPr>
          <a:xfrm>
            <a:off x="198782" y="2702257"/>
            <a:ext cx="11781181" cy="391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/>
        </p:nvSpPr>
        <p:spPr>
          <a:xfrm>
            <a:off x="0" y="3024621"/>
            <a:ext cx="12192000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Које су наше теме?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57294" l="0" r="0" t="0"/>
          <a:stretch/>
        </p:blipFill>
        <p:spPr>
          <a:xfrm>
            <a:off x="0" y="0"/>
            <a:ext cx="12192000" cy="292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44103"/>
          <a:stretch/>
        </p:blipFill>
        <p:spPr>
          <a:xfrm>
            <a:off x="0" y="3929269"/>
            <a:ext cx="12192000" cy="292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/>
        </p:nvSpPr>
        <p:spPr>
          <a:xfrm>
            <a:off x="370563" y="238539"/>
            <a:ext cx="11397367" cy="52322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1: Цивилизација;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397316" y="1013791"/>
            <a:ext cx="11397367" cy="52322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2: Човек и свет / култура и природа;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397316" y="1789043"/>
            <a:ext cx="11397367" cy="52322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3: Добро и зло;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397316" y="2564295"/>
            <a:ext cx="11397367" cy="523220"/>
          </a:xfrm>
          <a:prstGeom prst="rect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4: Универзалне религије, религијска веровања и религијски обреди;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Život plemena u Africi danas: Zbog globalizacije mnogima prijeti opstanak"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316" y="3339547"/>
            <a:ext cx="5698684" cy="334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vilizacije koje su izgradile svet; Pet sila koje su uticale i na  savremeno društvo - - Komentari -Život - B92.net" id="188" name="Google Shape;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8257" y="3339548"/>
            <a:ext cx="5506425" cy="334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370563" y="238539"/>
            <a:ext cx="11397367" cy="954107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5: Изван добра и зла – феномен фанатизма, верски ратови, теорије о супериороној раси, тоталитаризам;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397316" y="1481266"/>
            <a:ext cx="11397367" cy="52322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Cyrl-RS" sz="2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6: Моћ/политика - религија;</a:t>
            </a:r>
            <a:endParaRPr b="0" i="0" sz="28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Krstaški ratovi | Shtreber"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316" y="2447850"/>
            <a:ext cx="5595521" cy="4051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JSTRAŠNIJI “BRAK IZ INTERESA” U ISTORIJI: Dan kada je HITLER IZDAO  STALJINA i ubio milione ljudi | Dnevno.rs" id="196" name="Google Shape;1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9164" y="2447849"/>
            <a:ext cx="5568765" cy="405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0" y="3024621"/>
            <a:ext cx="12192000" cy="808757"/>
          </a:xfrm>
          <a:prstGeom prst="rect">
            <a:avLst/>
          </a:prstGeom>
          <a:solidFill>
            <a:schemeClr val="lt1">
              <a:alpha val="42745"/>
            </a:schemeClr>
          </a:solidFill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ct val="100000"/>
              <a:buFont typeface="Times New Roman"/>
              <a:buNone/>
            </a:pPr>
            <a:r>
              <a:rPr b="1" i="0" lang="sr-Cyrl-RS" sz="5400" u="none" cap="none" strike="noStrike">
                <a:solidFill>
                  <a:srgbClr val="1515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Шта су наши ученици до сада истражили?</a:t>
            </a:r>
            <a:endParaRPr b="1" i="0" sz="5400" u="none" cap="none" strike="noStrike">
              <a:solidFill>
                <a:srgbClr val="1515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57294" l="0" r="0" t="0"/>
          <a:stretch/>
        </p:blipFill>
        <p:spPr>
          <a:xfrm>
            <a:off x="0" y="0"/>
            <a:ext cx="12192000" cy="292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b="0" l="0" r="0" t="44103"/>
          <a:stretch/>
        </p:blipFill>
        <p:spPr>
          <a:xfrm>
            <a:off x="0" y="3929269"/>
            <a:ext cx="12192000" cy="292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